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7315200" cy="96012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43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4C3D8-84E8-4094-BBE7-85F969EC93CB}" type="datetimeFigureOut">
              <a:rPr lang="es-MX" smtClean="0"/>
              <a:t>20/10/2021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8C069-69AC-4A8C-9CAA-10F3FBF6AA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40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28D54-2827-4E36-ADC0-734128C722CD}" type="slidenum">
              <a:rPr lang="es-MX" smtClean="0">
                <a:solidFill>
                  <a:prstClr val="black"/>
                </a:solidFill>
              </a:rPr>
              <a:pPr/>
              <a:t>1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662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28D54-2827-4E36-ADC0-734128C722CD}" type="slidenum">
              <a:rPr lang="es-MX" smtClean="0">
                <a:solidFill>
                  <a:prstClr val="black"/>
                </a:solidFill>
              </a:rPr>
              <a:pPr/>
              <a:t>2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12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A1A0-A39F-4C0D-B42C-1081FCE2F123}" type="datetimeFigureOut">
              <a:rPr lang="es-MX" smtClean="0"/>
              <a:t>20/10/2021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8F44-6C6A-48B3-A074-92A7489BBB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130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A1A0-A39F-4C0D-B42C-1081FCE2F123}" type="datetimeFigureOut">
              <a:rPr lang="es-MX" smtClean="0"/>
              <a:t>20/10/2021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8F44-6C6A-48B3-A074-92A7489BBB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925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A1A0-A39F-4C0D-B42C-1081FCE2F123}" type="datetimeFigureOut">
              <a:rPr lang="es-MX" smtClean="0"/>
              <a:t>20/10/2021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8F44-6C6A-48B3-A074-92A7489BBB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333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A1A0-A39F-4C0D-B42C-1081FCE2F123}" type="datetimeFigureOut">
              <a:rPr lang="es-MX" smtClean="0"/>
              <a:t>20/10/2021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8F44-6C6A-48B3-A074-92A7489BBB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947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A1A0-A39F-4C0D-B42C-1081FCE2F123}" type="datetimeFigureOut">
              <a:rPr lang="es-MX" smtClean="0"/>
              <a:t>20/10/2021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8F44-6C6A-48B3-A074-92A7489BBB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1468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A1A0-A39F-4C0D-B42C-1081FCE2F123}" type="datetimeFigureOut">
              <a:rPr lang="es-MX" smtClean="0"/>
              <a:t>20/10/2021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8F44-6C6A-48B3-A074-92A7489BBB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1254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A1A0-A39F-4C0D-B42C-1081FCE2F123}" type="datetimeFigureOut">
              <a:rPr lang="es-MX" smtClean="0"/>
              <a:t>20/10/2021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8F44-6C6A-48B3-A074-92A7489BBB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330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A1A0-A39F-4C0D-B42C-1081FCE2F123}" type="datetimeFigureOut">
              <a:rPr lang="es-MX" smtClean="0"/>
              <a:t>20/10/2021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8F44-6C6A-48B3-A074-92A7489BBB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670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A1A0-A39F-4C0D-B42C-1081FCE2F123}" type="datetimeFigureOut">
              <a:rPr lang="es-MX" smtClean="0"/>
              <a:t>20/10/2021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8F44-6C6A-48B3-A074-92A7489BBB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423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A1A0-A39F-4C0D-B42C-1081FCE2F123}" type="datetimeFigureOut">
              <a:rPr lang="es-MX" smtClean="0"/>
              <a:t>20/10/2021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8F44-6C6A-48B3-A074-92A7489BBB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9138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A1A0-A39F-4C0D-B42C-1081FCE2F123}" type="datetimeFigureOut">
              <a:rPr lang="es-MX" smtClean="0"/>
              <a:t>20/10/2021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28F44-6C6A-48B3-A074-92A7489BBB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431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8A1A0-A39F-4C0D-B42C-1081FCE2F123}" type="datetimeFigureOut">
              <a:rPr lang="es-MX" smtClean="0"/>
              <a:t>20/10/2021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28F44-6C6A-48B3-A074-92A7489BBB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986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790242" y="338531"/>
            <a:ext cx="3573860" cy="50084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Marcador de texto 2"/>
          <p:cNvSpPr txBox="1">
            <a:spLocks/>
          </p:cNvSpPr>
          <p:nvPr/>
        </p:nvSpPr>
        <p:spPr>
          <a:xfrm>
            <a:off x="2605541" y="161055"/>
            <a:ext cx="3868340" cy="82391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s-MX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Árbol de Problemas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812800" y="3893066"/>
            <a:ext cx="7815733" cy="51915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prstClr val="white"/>
                </a:solidFill>
              </a:rPr>
              <a:t>Baja cobertura y calidad en la Educación Superior </a:t>
            </a:r>
          </a:p>
          <a:p>
            <a:pPr algn="ctr"/>
            <a:r>
              <a:rPr lang="es-MX" b="1" dirty="0">
                <a:solidFill>
                  <a:prstClr val="white"/>
                </a:solidFill>
              </a:rPr>
              <a:t>en el estado de Sonora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145877" y="4631416"/>
            <a:ext cx="939252" cy="541959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prstClr val="black"/>
                </a:solidFill>
              </a:rPr>
              <a:t>Pobreza y bajos ingresos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2198328" y="4631416"/>
            <a:ext cx="842718" cy="596178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prstClr val="black"/>
                </a:solidFill>
              </a:rPr>
              <a:t>Factores geográficos y dispersión poblacional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5194162" y="4616395"/>
            <a:ext cx="1101663" cy="623841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prstClr val="black"/>
                </a:solidFill>
              </a:rPr>
              <a:t>Limitaciones presupuestales  (infraestructura, nómina, personal)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3249623" y="4592215"/>
            <a:ext cx="941378" cy="1139959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prstClr val="black"/>
                </a:solidFill>
              </a:rPr>
              <a:t>Factores socioculturales (entorno familiar, seguridad, adicciones, embarazo adolescente)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1661640" y="2967003"/>
            <a:ext cx="1177479" cy="60802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prstClr val="black"/>
                </a:solidFill>
              </a:rPr>
              <a:t>Mayor índice de adicciones</a:t>
            </a:r>
          </a:p>
        </p:txBody>
      </p:sp>
      <p:sp>
        <p:nvSpPr>
          <p:cNvPr id="24" name="Rectángulo 23"/>
          <p:cNvSpPr/>
          <p:nvPr/>
        </p:nvSpPr>
        <p:spPr>
          <a:xfrm>
            <a:off x="3138517" y="2967003"/>
            <a:ext cx="852013" cy="63831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prstClr val="black"/>
                </a:solidFill>
              </a:rPr>
              <a:t>Baja movilidad social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5693359" y="3002495"/>
            <a:ext cx="1122554" cy="57253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prstClr val="black"/>
                </a:solidFill>
              </a:rPr>
              <a:t>Baja productividad</a:t>
            </a:r>
          </a:p>
        </p:txBody>
      </p:sp>
      <p:sp>
        <p:nvSpPr>
          <p:cNvPr id="28" name="Rectángulo 27"/>
          <p:cNvSpPr/>
          <p:nvPr/>
        </p:nvSpPr>
        <p:spPr>
          <a:xfrm>
            <a:off x="4297077" y="2979646"/>
            <a:ext cx="1122554" cy="5953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prstClr val="black"/>
                </a:solidFill>
              </a:rPr>
              <a:t>Mayor migración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3138517" y="2132469"/>
            <a:ext cx="852013" cy="60282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Mayor polarización social</a:t>
            </a:r>
          </a:p>
        </p:txBody>
      </p:sp>
      <p:sp>
        <p:nvSpPr>
          <p:cNvPr id="32" name="Rectángulo 31"/>
          <p:cNvSpPr/>
          <p:nvPr/>
        </p:nvSpPr>
        <p:spPr>
          <a:xfrm>
            <a:off x="189113" y="3002495"/>
            <a:ext cx="1122554" cy="75253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Mayor desempleo, mayor  empleo informal y pobreza </a:t>
            </a:r>
          </a:p>
        </p:txBody>
      </p:sp>
      <p:sp>
        <p:nvSpPr>
          <p:cNvPr id="34" name="Rectángulo 33"/>
          <p:cNvSpPr/>
          <p:nvPr/>
        </p:nvSpPr>
        <p:spPr>
          <a:xfrm>
            <a:off x="4398042" y="2132469"/>
            <a:ext cx="1153648" cy="60282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prstClr val="black"/>
                </a:solidFill>
              </a:rPr>
              <a:t>Separación familiar</a:t>
            </a:r>
          </a:p>
        </p:txBody>
      </p:sp>
      <p:sp>
        <p:nvSpPr>
          <p:cNvPr id="38" name="Rectángulo 37"/>
          <p:cNvSpPr/>
          <p:nvPr/>
        </p:nvSpPr>
        <p:spPr>
          <a:xfrm>
            <a:off x="5864083" y="1777207"/>
            <a:ext cx="1122554" cy="64898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>
                <a:solidFill>
                  <a:prstClr val="black"/>
                </a:solidFill>
              </a:rPr>
              <a:t>Baja competitividad en el estado.</a:t>
            </a:r>
          </a:p>
        </p:txBody>
      </p:sp>
      <p:sp>
        <p:nvSpPr>
          <p:cNvPr id="40" name="Rectángulo 39"/>
          <p:cNvSpPr/>
          <p:nvPr/>
        </p:nvSpPr>
        <p:spPr>
          <a:xfrm>
            <a:off x="2951430" y="1155689"/>
            <a:ext cx="3344395" cy="233086"/>
          </a:xfrm>
          <a:prstGeom prst="rect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 calidad de vida</a:t>
            </a:r>
          </a:p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42" name="Rectángulo 41"/>
          <p:cNvSpPr/>
          <p:nvPr/>
        </p:nvSpPr>
        <p:spPr>
          <a:xfrm>
            <a:off x="4297077" y="4631416"/>
            <a:ext cx="822315" cy="961933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prstClr val="black"/>
                </a:solidFill>
              </a:rPr>
              <a:t>Oferta Educativa rígida (falta de programas de certificación)</a:t>
            </a:r>
          </a:p>
        </p:txBody>
      </p:sp>
      <p:sp>
        <p:nvSpPr>
          <p:cNvPr id="44" name="Rectángulo 43"/>
          <p:cNvSpPr/>
          <p:nvPr/>
        </p:nvSpPr>
        <p:spPr>
          <a:xfrm>
            <a:off x="1215159" y="4631416"/>
            <a:ext cx="892962" cy="608821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prstClr val="black"/>
                </a:solidFill>
              </a:rPr>
              <a:t>Falta de programas de acompañamiento</a:t>
            </a:r>
          </a:p>
        </p:txBody>
      </p:sp>
      <p:sp>
        <p:nvSpPr>
          <p:cNvPr id="56" name="Rectángulo 55"/>
          <p:cNvSpPr/>
          <p:nvPr/>
        </p:nvSpPr>
        <p:spPr>
          <a:xfrm>
            <a:off x="7770605" y="4631416"/>
            <a:ext cx="1077013" cy="621611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prstClr val="black"/>
                </a:solidFill>
              </a:rPr>
              <a:t>Baja calidad educativa en niveles previos</a:t>
            </a:r>
          </a:p>
        </p:txBody>
      </p:sp>
      <p:cxnSp>
        <p:nvCxnSpPr>
          <p:cNvPr id="60" name="Conector recto de flecha 59"/>
          <p:cNvCxnSpPr/>
          <p:nvPr/>
        </p:nvCxnSpPr>
        <p:spPr>
          <a:xfrm flipV="1">
            <a:off x="7413171" y="4346837"/>
            <a:ext cx="0" cy="27699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de flecha 62"/>
          <p:cNvCxnSpPr/>
          <p:nvPr/>
        </p:nvCxnSpPr>
        <p:spPr>
          <a:xfrm flipV="1">
            <a:off x="4724400" y="4436395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de flecha 63"/>
          <p:cNvCxnSpPr/>
          <p:nvPr/>
        </p:nvCxnSpPr>
        <p:spPr>
          <a:xfrm flipV="1">
            <a:off x="5915599" y="4412216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de flecha 64"/>
          <p:cNvCxnSpPr/>
          <p:nvPr/>
        </p:nvCxnSpPr>
        <p:spPr>
          <a:xfrm flipH="1" flipV="1">
            <a:off x="1140389" y="4461412"/>
            <a:ext cx="2" cy="14231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/>
          <p:cNvCxnSpPr/>
          <p:nvPr/>
        </p:nvCxnSpPr>
        <p:spPr>
          <a:xfrm flipV="1">
            <a:off x="3727256" y="4362210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/>
          <p:cNvCxnSpPr/>
          <p:nvPr/>
        </p:nvCxnSpPr>
        <p:spPr>
          <a:xfrm flipV="1">
            <a:off x="4946026" y="3575030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/>
          <p:cNvCxnSpPr/>
          <p:nvPr/>
        </p:nvCxnSpPr>
        <p:spPr>
          <a:xfrm flipV="1">
            <a:off x="6295825" y="3605317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de flecha 73"/>
          <p:cNvCxnSpPr/>
          <p:nvPr/>
        </p:nvCxnSpPr>
        <p:spPr>
          <a:xfrm flipV="1">
            <a:off x="795369" y="2787003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de flecha 74"/>
          <p:cNvCxnSpPr/>
          <p:nvPr/>
        </p:nvCxnSpPr>
        <p:spPr>
          <a:xfrm flipV="1">
            <a:off x="3581400" y="3605317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/>
          <p:cNvCxnSpPr/>
          <p:nvPr/>
        </p:nvCxnSpPr>
        <p:spPr>
          <a:xfrm flipV="1">
            <a:off x="2295799" y="3616005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/>
          <p:cNvCxnSpPr/>
          <p:nvPr/>
        </p:nvCxnSpPr>
        <p:spPr>
          <a:xfrm flipV="1">
            <a:off x="6364102" y="2550017"/>
            <a:ext cx="15241" cy="4169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de flecha 77"/>
          <p:cNvCxnSpPr/>
          <p:nvPr/>
        </p:nvCxnSpPr>
        <p:spPr>
          <a:xfrm flipV="1">
            <a:off x="1020116" y="1270242"/>
            <a:ext cx="1819003" cy="29853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de flecha 79"/>
          <p:cNvCxnSpPr/>
          <p:nvPr/>
        </p:nvCxnSpPr>
        <p:spPr>
          <a:xfrm flipV="1">
            <a:off x="3581400" y="1568775"/>
            <a:ext cx="0" cy="457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de flecha 80"/>
          <p:cNvCxnSpPr/>
          <p:nvPr/>
        </p:nvCxnSpPr>
        <p:spPr>
          <a:xfrm flipH="1" flipV="1">
            <a:off x="7157361" y="1952931"/>
            <a:ext cx="880810" cy="2309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de flecha 81"/>
          <p:cNvCxnSpPr/>
          <p:nvPr/>
        </p:nvCxnSpPr>
        <p:spPr>
          <a:xfrm flipV="1">
            <a:off x="4974866" y="1440291"/>
            <a:ext cx="2830" cy="637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de flecha 82"/>
          <p:cNvCxnSpPr/>
          <p:nvPr/>
        </p:nvCxnSpPr>
        <p:spPr>
          <a:xfrm flipV="1">
            <a:off x="2293074" y="1521998"/>
            <a:ext cx="747972" cy="4355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ángulo 61"/>
          <p:cNvSpPr/>
          <p:nvPr/>
        </p:nvSpPr>
        <p:spPr>
          <a:xfrm>
            <a:off x="6511783" y="4631416"/>
            <a:ext cx="1178543" cy="581159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prstClr val="black"/>
                </a:solidFill>
              </a:rPr>
              <a:t>Baja eficiencia terminal en niveles previos.</a:t>
            </a:r>
          </a:p>
        </p:txBody>
      </p:sp>
      <p:sp>
        <p:nvSpPr>
          <p:cNvPr id="69" name="Rectángulo 68"/>
          <p:cNvSpPr/>
          <p:nvPr/>
        </p:nvSpPr>
        <p:spPr>
          <a:xfrm>
            <a:off x="6923709" y="3002495"/>
            <a:ext cx="1385403" cy="57253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prstClr val="black"/>
                </a:solidFill>
              </a:rPr>
              <a:t>Menores ingresos a nivel profesional</a:t>
            </a:r>
          </a:p>
        </p:txBody>
      </p:sp>
      <p:sp>
        <p:nvSpPr>
          <p:cNvPr id="70" name="Rectángulo 69"/>
          <p:cNvSpPr/>
          <p:nvPr/>
        </p:nvSpPr>
        <p:spPr>
          <a:xfrm>
            <a:off x="1762514" y="2184181"/>
            <a:ext cx="1027728" cy="60282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prstClr val="black"/>
                </a:solidFill>
              </a:rPr>
              <a:t>Mayor tensión social</a:t>
            </a:r>
          </a:p>
        </p:txBody>
      </p:sp>
      <p:cxnSp>
        <p:nvCxnSpPr>
          <p:cNvPr id="52" name="Conector recto de flecha 72"/>
          <p:cNvCxnSpPr/>
          <p:nvPr/>
        </p:nvCxnSpPr>
        <p:spPr>
          <a:xfrm flipV="1">
            <a:off x="7543800" y="3577717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de flecha 72"/>
          <p:cNvCxnSpPr/>
          <p:nvPr/>
        </p:nvCxnSpPr>
        <p:spPr>
          <a:xfrm flipV="1">
            <a:off x="2619687" y="4412216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ángulo 20"/>
          <p:cNvSpPr/>
          <p:nvPr/>
        </p:nvSpPr>
        <p:spPr>
          <a:xfrm>
            <a:off x="145877" y="5884574"/>
            <a:ext cx="1177479" cy="60802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Limitaciones en la capacitación  docente</a:t>
            </a:r>
          </a:p>
        </p:txBody>
      </p:sp>
      <p:sp>
        <p:nvSpPr>
          <p:cNvPr id="67" name="Rectángulo 20"/>
          <p:cNvSpPr/>
          <p:nvPr/>
        </p:nvSpPr>
        <p:spPr>
          <a:xfrm>
            <a:off x="5517703" y="5884574"/>
            <a:ext cx="1177479" cy="60802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Falta de vinculación</a:t>
            </a:r>
          </a:p>
        </p:txBody>
      </p:sp>
      <p:sp>
        <p:nvSpPr>
          <p:cNvPr id="79" name="Rectángulo 20"/>
          <p:cNvSpPr/>
          <p:nvPr/>
        </p:nvSpPr>
        <p:spPr>
          <a:xfrm>
            <a:off x="2549777" y="5884574"/>
            <a:ext cx="1177479" cy="60802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Limitada acreditación de programas</a:t>
            </a:r>
          </a:p>
        </p:txBody>
      </p:sp>
      <p:sp>
        <p:nvSpPr>
          <p:cNvPr id="84" name="Rectángulo 20"/>
          <p:cNvSpPr/>
          <p:nvPr/>
        </p:nvSpPr>
        <p:spPr>
          <a:xfrm>
            <a:off x="3990530" y="5884574"/>
            <a:ext cx="1177479" cy="60802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Limitaciones en infraestructura, equipamiento y tecnología</a:t>
            </a:r>
          </a:p>
        </p:txBody>
      </p:sp>
      <p:sp>
        <p:nvSpPr>
          <p:cNvPr id="87" name="Rectángulo 20"/>
          <p:cNvSpPr/>
          <p:nvPr/>
        </p:nvSpPr>
        <p:spPr>
          <a:xfrm>
            <a:off x="1524698" y="5884574"/>
            <a:ext cx="885400" cy="60802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Limitada pertinencia de programas</a:t>
            </a:r>
          </a:p>
        </p:txBody>
      </p:sp>
      <p:sp>
        <p:nvSpPr>
          <p:cNvPr id="89" name="88 Rectángulo"/>
          <p:cNvSpPr/>
          <p:nvPr/>
        </p:nvSpPr>
        <p:spPr>
          <a:xfrm>
            <a:off x="47848" y="4330606"/>
            <a:ext cx="76495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dirty="0">
                <a:solidFill>
                  <a:srgbClr val="4F81BD"/>
                </a:solidFill>
              </a:rPr>
              <a:t>Cobertura</a:t>
            </a:r>
          </a:p>
        </p:txBody>
      </p:sp>
      <p:sp>
        <p:nvSpPr>
          <p:cNvPr id="90" name="89 Rectángulo"/>
          <p:cNvSpPr/>
          <p:nvPr/>
        </p:nvSpPr>
        <p:spPr>
          <a:xfrm>
            <a:off x="189113" y="5593349"/>
            <a:ext cx="606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dirty="0">
                <a:solidFill>
                  <a:srgbClr val="4F81BD"/>
                </a:solidFill>
              </a:rPr>
              <a:t>Calidad</a:t>
            </a:r>
          </a:p>
        </p:txBody>
      </p:sp>
      <p:sp>
        <p:nvSpPr>
          <p:cNvPr id="95" name="Rectángulo 20"/>
          <p:cNvSpPr/>
          <p:nvPr/>
        </p:nvSpPr>
        <p:spPr>
          <a:xfrm>
            <a:off x="6955060" y="5854959"/>
            <a:ext cx="1177479" cy="60802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Incipiente desarrollo en evaluación de aprendizaje</a:t>
            </a:r>
          </a:p>
        </p:txBody>
      </p:sp>
      <p:sp>
        <p:nvSpPr>
          <p:cNvPr id="96" name="Rectángulo 31"/>
          <p:cNvSpPr/>
          <p:nvPr/>
        </p:nvSpPr>
        <p:spPr>
          <a:xfrm>
            <a:off x="145877" y="2270968"/>
            <a:ext cx="1122554" cy="46432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Mayor inseguridad y violencia</a:t>
            </a:r>
          </a:p>
        </p:txBody>
      </p:sp>
      <p:sp>
        <p:nvSpPr>
          <p:cNvPr id="97" name="Rectángulo 68"/>
          <p:cNvSpPr/>
          <p:nvPr/>
        </p:nvSpPr>
        <p:spPr>
          <a:xfrm>
            <a:off x="7690326" y="2270968"/>
            <a:ext cx="1385403" cy="57253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prstClr val="black"/>
                </a:solidFill>
              </a:rPr>
              <a:t>Limitado desarrollo empresarial </a:t>
            </a:r>
          </a:p>
        </p:txBody>
      </p:sp>
      <p:sp>
        <p:nvSpPr>
          <p:cNvPr id="98" name="Rectángulo 69"/>
          <p:cNvSpPr/>
          <p:nvPr/>
        </p:nvSpPr>
        <p:spPr>
          <a:xfrm>
            <a:off x="369362" y="1568775"/>
            <a:ext cx="852013" cy="60282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Menor inversión y desarrollo</a:t>
            </a:r>
          </a:p>
        </p:txBody>
      </p:sp>
      <p:cxnSp>
        <p:nvCxnSpPr>
          <p:cNvPr id="101" name="Conector recto de flecha 76"/>
          <p:cNvCxnSpPr/>
          <p:nvPr/>
        </p:nvCxnSpPr>
        <p:spPr>
          <a:xfrm flipV="1">
            <a:off x="3581400" y="2787003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de flecha 76"/>
          <p:cNvCxnSpPr/>
          <p:nvPr/>
        </p:nvCxnSpPr>
        <p:spPr>
          <a:xfrm flipV="1">
            <a:off x="4977696" y="2735291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de flecha 76"/>
          <p:cNvCxnSpPr/>
          <p:nvPr/>
        </p:nvCxnSpPr>
        <p:spPr>
          <a:xfrm flipV="1">
            <a:off x="2198328" y="2787003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cto de flecha 72"/>
          <p:cNvCxnSpPr/>
          <p:nvPr/>
        </p:nvCxnSpPr>
        <p:spPr>
          <a:xfrm rot="5400000" flipH="1" flipV="1">
            <a:off x="7953870" y="3359277"/>
            <a:ext cx="1016063" cy="15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CuadroTexto 60"/>
          <p:cNvSpPr txBox="1"/>
          <p:nvPr/>
        </p:nvSpPr>
        <p:spPr>
          <a:xfrm>
            <a:off x="1162777" y="835697"/>
            <a:ext cx="7044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PP: E404E10 Educación Superior 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Conector recto de flecha 67"/>
          <p:cNvCxnSpPr/>
          <p:nvPr/>
        </p:nvCxnSpPr>
        <p:spPr>
          <a:xfrm flipH="1" flipV="1">
            <a:off x="3155437" y="4477377"/>
            <a:ext cx="16238" cy="13170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de flecha 70"/>
          <p:cNvCxnSpPr/>
          <p:nvPr/>
        </p:nvCxnSpPr>
        <p:spPr>
          <a:xfrm flipV="1">
            <a:off x="7716195" y="4450700"/>
            <a:ext cx="10534" cy="138235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de flecha 84"/>
          <p:cNvCxnSpPr/>
          <p:nvPr/>
        </p:nvCxnSpPr>
        <p:spPr>
          <a:xfrm flipV="1">
            <a:off x="6379343" y="4461412"/>
            <a:ext cx="22156" cy="14231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de flecha 85"/>
          <p:cNvCxnSpPr/>
          <p:nvPr/>
        </p:nvCxnSpPr>
        <p:spPr>
          <a:xfrm flipH="1" flipV="1">
            <a:off x="2168551" y="4433506"/>
            <a:ext cx="2" cy="14231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de flecha 87"/>
          <p:cNvCxnSpPr/>
          <p:nvPr/>
        </p:nvCxnSpPr>
        <p:spPr>
          <a:xfrm flipV="1">
            <a:off x="1134557" y="3681898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/>
          <p:cNvCxnSpPr/>
          <p:nvPr/>
        </p:nvCxnSpPr>
        <p:spPr>
          <a:xfrm flipH="1" flipV="1">
            <a:off x="6022814" y="1496240"/>
            <a:ext cx="312518" cy="19253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974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790242" y="412349"/>
            <a:ext cx="3573860" cy="500849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Marcador de texto 2"/>
          <p:cNvSpPr txBox="1">
            <a:spLocks/>
          </p:cNvSpPr>
          <p:nvPr/>
        </p:nvSpPr>
        <p:spPr>
          <a:xfrm>
            <a:off x="2619687" y="260631"/>
            <a:ext cx="3868340" cy="82391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s-MX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Árbol de Objetivos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812800" y="3918824"/>
            <a:ext cx="8034818" cy="519150"/>
          </a:xfrm>
          <a:prstGeom prst="rect">
            <a:avLst/>
          </a:prstGeom>
          <a:solidFill>
            <a:srgbClr val="008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prstClr val="white"/>
                </a:solidFill>
              </a:rPr>
              <a:t>Mayor cobertura y calidad en la Educación Superior </a:t>
            </a:r>
          </a:p>
          <a:p>
            <a:pPr algn="ctr"/>
            <a:r>
              <a:rPr lang="es-MX" b="1" dirty="0">
                <a:solidFill>
                  <a:prstClr val="white"/>
                </a:solidFill>
              </a:rPr>
              <a:t>en el estado de Sonora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145877" y="4682932"/>
            <a:ext cx="939252" cy="541959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prstClr val="black"/>
                </a:solidFill>
              </a:rPr>
              <a:t>Factores económicos favorables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2198328" y="4682931"/>
            <a:ext cx="842718" cy="1100759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prstClr val="black"/>
                </a:solidFill>
              </a:rPr>
              <a:t>Mayor infraestructuras y programas de acceso (transporte, becas de apoyo…)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5194162" y="4667911"/>
            <a:ext cx="1101663" cy="623841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prstClr val="black"/>
                </a:solidFill>
              </a:rPr>
              <a:t>Presupuesto suficiente  (infraestructura, nómina, personal)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3249623" y="4643731"/>
            <a:ext cx="941378" cy="1139959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prstClr val="black"/>
                </a:solidFill>
              </a:rPr>
              <a:t>Entorno familiar favorable, programas de prevención de embarazo adolescente )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1661640" y="3018519"/>
            <a:ext cx="1177479" cy="60802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prstClr val="black"/>
                </a:solidFill>
              </a:rPr>
              <a:t>Menor índice de adicciones</a:t>
            </a:r>
          </a:p>
        </p:txBody>
      </p:sp>
      <p:sp>
        <p:nvSpPr>
          <p:cNvPr id="24" name="Rectángulo 23"/>
          <p:cNvSpPr/>
          <p:nvPr/>
        </p:nvSpPr>
        <p:spPr>
          <a:xfrm>
            <a:off x="3138517" y="3018519"/>
            <a:ext cx="852013" cy="63831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prstClr val="black"/>
                </a:solidFill>
              </a:rPr>
              <a:t>Mayor movilidad social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5693359" y="3054011"/>
            <a:ext cx="1122554" cy="57253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prstClr val="black"/>
                </a:solidFill>
              </a:rPr>
              <a:t>Mayor productividad</a:t>
            </a:r>
          </a:p>
        </p:txBody>
      </p:sp>
      <p:sp>
        <p:nvSpPr>
          <p:cNvPr id="28" name="Rectángulo 27"/>
          <p:cNvSpPr/>
          <p:nvPr/>
        </p:nvSpPr>
        <p:spPr>
          <a:xfrm>
            <a:off x="4297077" y="3031162"/>
            <a:ext cx="1122554" cy="5953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prstClr val="black"/>
                </a:solidFill>
              </a:rPr>
              <a:t>Menor migración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3138517" y="2183985"/>
            <a:ext cx="852013" cy="60282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Menor polarización social</a:t>
            </a:r>
          </a:p>
        </p:txBody>
      </p:sp>
      <p:sp>
        <p:nvSpPr>
          <p:cNvPr id="32" name="Rectángulo 31"/>
          <p:cNvSpPr/>
          <p:nvPr/>
        </p:nvSpPr>
        <p:spPr>
          <a:xfrm>
            <a:off x="189112" y="3054011"/>
            <a:ext cx="1335586" cy="79351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Menor desempleo, menor empleo informal y  disminución de pobreza + </a:t>
            </a:r>
          </a:p>
        </p:txBody>
      </p:sp>
      <p:sp>
        <p:nvSpPr>
          <p:cNvPr id="38" name="Rectángulo 37"/>
          <p:cNvSpPr/>
          <p:nvPr/>
        </p:nvSpPr>
        <p:spPr>
          <a:xfrm>
            <a:off x="5915599" y="1867361"/>
            <a:ext cx="1122554" cy="64898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>
                <a:solidFill>
                  <a:prstClr val="black"/>
                </a:solidFill>
              </a:rPr>
              <a:t>Mayor competitividad en el estado.</a:t>
            </a:r>
          </a:p>
        </p:txBody>
      </p:sp>
      <p:sp>
        <p:nvSpPr>
          <p:cNvPr id="40" name="Rectángulo 39"/>
          <p:cNvSpPr/>
          <p:nvPr/>
        </p:nvSpPr>
        <p:spPr>
          <a:xfrm>
            <a:off x="2951430" y="1207205"/>
            <a:ext cx="3344395" cy="233086"/>
          </a:xfrm>
          <a:prstGeom prst="rect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 calidad de vida</a:t>
            </a:r>
          </a:p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42" name="Rectángulo 41"/>
          <p:cNvSpPr/>
          <p:nvPr/>
        </p:nvSpPr>
        <p:spPr>
          <a:xfrm>
            <a:off x="4263005" y="4666455"/>
            <a:ext cx="887281" cy="1323497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prstClr val="black"/>
                </a:solidFill>
              </a:rPr>
              <a:t>Oferta Educativa flexible (programas de certificación y vinculación productiva- educación dual)</a:t>
            </a:r>
          </a:p>
        </p:txBody>
      </p:sp>
      <p:sp>
        <p:nvSpPr>
          <p:cNvPr id="44" name="Rectángulo 43"/>
          <p:cNvSpPr/>
          <p:nvPr/>
        </p:nvSpPr>
        <p:spPr>
          <a:xfrm>
            <a:off x="1215159" y="4682932"/>
            <a:ext cx="892962" cy="608821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Programas de acompañamiento</a:t>
            </a:r>
          </a:p>
        </p:txBody>
      </p:sp>
      <p:sp>
        <p:nvSpPr>
          <p:cNvPr id="56" name="Rectángulo 55"/>
          <p:cNvSpPr/>
          <p:nvPr/>
        </p:nvSpPr>
        <p:spPr>
          <a:xfrm>
            <a:off x="7770605" y="4682932"/>
            <a:ext cx="1077013" cy="621611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prstClr val="black"/>
                </a:solidFill>
              </a:rPr>
              <a:t>Mayor calidad educativa en niveles previos</a:t>
            </a:r>
          </a:p>
        </p:txBody>
      </p:sp>
      <p:cxnSp>
        <p:nvCxnSpPr>
          <p:cNvPr id="60" name="Conector recto de flecha 59"/>
          <p:cNvCxnSpPr/>
          <p:nvPr/>
        </p:nvCxnSpPr>
        <p:spPr>
          <a:xfrm flipV="1">
            <a:off x="7413171" y="4398353"/>
            <a:ext cx="0" cy="27699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de flecha 62"/>
          <p:cNvCxnSpPr/>
          <p:nvPr/>
        </p:nvCxnSpPr>
        <p:spPr>
          <a:xfrm flipV="1">
            <a:off x="4716162" y="4463731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de flecha 63"/>
          <p:cNvCxnSpPr/>
          <p:nvPr/>
        </p:nvCxnSpPr>
        <p:spPr>
          <a:xfrm flipV="1">
            <a:off x="5915599" y="4463732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/>
          <p:cNvCxnSpPr/>
          <p:nvPr/>
        </p:nvCxnSpPr>
        <p:spPr>
          <a:xfrm flipV="1">
            <a:off x="3727256" y="4413726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/>
          <p:cNvCxnSpPr/>
          <p:nvPr/>
        </p:nvCxnSpPr>
        <p:spPr>
          <a:xfrm flipV="1">
            <a:off x="4946026" y="3626546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/>
          <p:cNvCxnSpPr/>
          <p:nvPr/>
        </p:nvCxnSpPr>
        <p:spPr>
          <a:xfrm flipV="1">
            <a:off x="6295825" y="3656833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de flecha 73"/>
          <p:cNvCxnSpPr/>
          <p:nvPr/>
        </p:nvCxnSpPr>
        <p:spPr>
          <a:xfrm flipV="1">
            <a:off x="795369" y="2838519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de flecha 74"/>
          <p:cNvCxnSpPr/>
          <p:nvPr/>
        </p:nvCxnSpPr>
        <p:spPr>
          <a:xfrm flipV="1">
            <a:off x="3581400" y="3656833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/>
          <p:cNvCxnSpPr/>
          <p:nvPr/>
        </p:nvCxnSpPr>
        <p:spPr>
          <a:xfrm flipV="1">
            <a:off x="2295799" y="3667521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/>
          <p:cNvCxnSpPr/>
          <p:nvPr/>
        </p:nvCxnSpPr>
        <p:spPr>
          <a:xfrm flipV="1">
            <a:off x="6364102" y="2608751"/>
            <a:ext cx="0" cy="4097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de flecha 77"/>
          <p:cNvCxnSpPr/>
          <p:nvPr/>
        </p:nvCxnSpPr>
        <p:spPr>
          <a:xfrm flipV="1">
            <a:off x="994809" y="1321758"/>
            <a:ext cx="1844310" cy="19175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de flecha 80"/>
          <p:cNvCxnSpPr/>
          <p:nvPr/>
        </p:nvCxnSpPr>
        <p:spPr>
          <a:xfrm flipH="1" flipV="1">
            <a:off x="4858354" y="1594535"/>
            <a:ext cx="6747" cy="47867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ángulo 61"/>
          <p:cNvSpPr/>
          <p:nvPr/>
        </p:nvSpPr>
        <p:spPr>
          <a:xfrm>
            <a:off x="6511783" y="4682932"/>
            <a:ext cx="1178543" cy="581159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prstClr val="black"/>
                </a:solidFill>
              </a:rPr>
              <a:t>Mayor eficiencia terminal en niveles previos.</a:t>
            </a:r>
          </a:p>
        </p:txBody>
      </p:sp>
      <p:sp>
        <p:nvSpPr>
          <p:cNvPr id="69" name="Rectángulo 68"/>
          <p:cNvSpPr/>
          <p:nvPr/>
        </p:nvSpPr>
        <p:spPr>
          <a:xfrm>
            <a:off x="6923709" y="3054011"/>
            <a:ext cx="1385403" cy="57253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prstClr val="black"/>
                </a:solidFill>
              </a:rPr>
              <a:t>Mayores ingresos a nivel profesional</a:t>
            </a:r>
          </a:p>
        </p:txBody>
      </p:sp>
      <p:cxnSp>
        <p:nvCxnSpPr>
          <p:cNvPr id="52" name="Conector recto de flecha 72"/>
          <p:cNvCxnSpPr/>
          <p:nvPr/>
        </p:nvCxnSpPr>
        <p:spPr>
          <a:xfrm flipV="1">
            <a:off x="7543800" y="3629233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de flecha 72"/>
          <p:cNvCxnSpPr/>
          <p:nvPr/>
        </p:nvCxnSpPr>
        <p:spPr>
          <a:xfrm flipV="1">
            <a:off x="2619687" y="4463732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ángulo 20"/>
          <p:cNvSpPr/>
          <p:nvPr/>
        </p:nvSpPr>
        <p:spPr>
          <a:xfrm>
            <a:off x="145877" y="5936090"/>
            <a:ext cx="1177479" cy="60802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Capacitación  y actualización docente</a:t>
            </a:r>
          </a:p>
        </p:txBody>
      </p:sp>
      <p:sp>
        <p:nvSpPr>
          <p:cNvPr id="67" name="Rectángulo 20"/>
          <p:cNvSpPr/>
          <p:nvPr/>
        </p:nvSpPr>
        <p:spPr>
          <a:xfrm>
            <a:off x="5517703" y="5936090"/>
            <a:ext cx="1177479" cy="60802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Mayor  vinculación productiva- social</a:t>
            </a:r>
          </a:p>
        </p:txBody>
      </p:sp>
      <p:sp>
        <p:nvSpPr>
          <p:cNvPr id="79" name="Rectángulo 20"/>
          <p:cNvSpPr/>
          <p:nvPr/>
        </p:nvSpPr>
        <p:spPr>
          <a:xfrm>
            <a:off x="2549777" y="5936090"/>
            <a:ext cx="1177479" cy="60802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Mayor acreditación de programas</a:t>
            </a:r>
          </a:p>
        </p:txBody>
      </p:sp>
      <p:sp>
        <p:nvSpPr>
          <p:cNvPr id="84" name="Rectángulo 20"/>
          <p:cNvSpPr/>
          <p:nvPr/>
        </p:nvSpPr>
        <p:spPr>
          <a:xfrm>
            <a:off x="3905868" y="6012171"/>
            <a:ext cx="1177479" cy="60802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Mayor infraestructura, equipamiento y tecnología</a:t>
            </a:r>
          </a:p>
        </p:txBody>
      </p:sp>
      <p:sp>
        <p:nvSpPr>
          <p:cNvPr id="87" name="Rectángulo 20"/>
          <p:cNvSpPr/>
          <p:nvPr/>
        </p:nvSpPr>
        <p:spPr>
          <a:xfrm>
            <a:off x="1524698" y="5936090"/>
            <a:ext cx="771101" cy="60802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pertinencia de programas educativos</a:t>
            </a:r>
          </a:p>
        </p:txBody>
      </p:sp>
      <p:sp>
        <p:nvSpPr>
          <p:cNvPr id="89" name="88 Rectángulo"/>
          <p:cNvSpPr/>
          <p:nvPr/>
        </p:nvSpPr>
        <p:spPr>
          <a:xfrm>
            <a:off x="47848" y="4382122"/>
            <a:ext cx="76495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dirty="0">
                <a:solidFill>
                  <a:srgbClr val="4F81BD"/>
                </a:solidFill>
              </a:rPr>
              <a:t>Cobertura</a:t>
            </a:r>
          </a:p>
        </p:txBody>
      </p:sp>
      <p:sp>
        <p:nvSpPr>
          <p:cNvPr id="90" name="89 Rectángulo"/>
          <p:cNvSpPr/>
          <p:nvPr/>
        </p:nvSpPr>
        <p:spPr>
          <a:xfrm>
            <a:off x="189113" y="5644865"/>
            <a:ext cx="606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dirty="0">
                <a:solidFill>
                  <a:srgbClr val="4F81BD"/>
                </a:solidFill>
              </a:rPr>
              <a:t>Calidad</a:t>
            </a:r>
          </a:p>
        </p:txBody>
      </p:sp>
      <p:sp>
        <p:nvSpPr>
          <p:cNvPr id="95" name="Rectángulo 20"/>
          <p:cNvSpPr/>
          <p:nvPr/>
        </p:nvSpPr>
        <p:spPr>
          <a:xfrm>
            <a:off x="6955060" y="5906475"/>
            <a:ext cx="1177479" cy="60802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Desarrollo en evaluación de aprendizaje</a:t>
            </a:r>
          </a:p>
        </p:txBody>
      </p:sp>
      <p:sp>
        <p:nvSpPr>
          <p:cNvPr id="96" name="Rectángulo 31"/>
          <p:cNvSpPr/>
          <p:nvPr/>
        </p:nvSpPr>
        <p:spPr>
          <a:xfrm>
            <a:off x="145877" y="2322484"/>
            <a:ext cx="1122554" cy="46432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Menor inseguridad y violencia</a:t>
            </a:r>
          </a:p>
        </p:txBody>
      </p:sp>
      <p:sp>
        <p:nvSpPr>
          <p:cNvPr id="97" name="Rectángulo 68"/>
          <p:cNvSpPr/>
          <p:nvPr/>
        </p:nvSpPr>
        <p:spPr>
          <a:xfrm>
            <a:off x="7690326" y="2322484"/>
            <a:ext cx="1385403" cy="57253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prstClr val="black"/>
                </a:solidFill>
              </a:rPr>
              <a:t>Mayor desarrollo empresarial </a:t>
            </a:r>
          </a:p>
        </p:txBody>
      </p:sp>
      <p:sp>
        <p:nvSpPr>
          <p:cNvPr id="98" name="Rectángulo 69"/>
          <p:cNvSpPr/>
          <p:nvPr/>
        </p:nvSpPr>
        <p:spPr>
          <a:xfrm>
            <a:off x="369362" y="1620291"/>
            <a:ext cx="852013" cy="60282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Mayor inversión y desarrollo</a:t>
            </a:r>
          </a:p>
        </p:txBody>
      </p:sp>
      <p:cxnSp>
        <p:nvCxnSpPr>
          <p:cNvPr id="101" name="Conector recto de flecha 76"/>
          <p:cNvCxnSpPr/>
          <p:nvPr/>
        </p:nvCxnSpPr>
        <p:spPr>
          <a:xfrm flipV="1">
            <a:off x="3581400" y="2838519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de flecha 76"/>
          <p:cNvCxnSpPr/>
          <p:nvPr/>
        </p:nvCxnSpPr>
        <p:spPr>
          <a:xfrm flipV="1">
            <a:off x="4977696" y="2786807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de flecha 76"/>
          <p:cNvCxnSpPr/>
          <p:nvPr/>
        </p:nvCxnSpPr>
        <p:spPr>
          <a:xfrm flipV="1">
            <a:off x="2198328" y="2838519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cto de flecha 72"/>
          <p:cNvCxnSpPr/>
          <p:nvPr/>
        </p:nvCxnSpPr>
        <p:spPr>
          <a:xfrm rot="5400000" flipH="1" flipV="1">
            <a:off x="8121297" y="3397914"/>
            <a:ext cx="1016063" cy="15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72"/>
          <p:cNvCxnSpPr/>
          <p:nvPr/>
        </p:nvCxnSpPr>
        <p:spPr>
          <a:xfrm flipV="1">
            <a:off x="1661640" y="4463731"/>
            <a:ext cx="0" cy="180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CuadroTexto 53"/>
          <p:cNvSpPr txBox="1"/>
          <p:nvPr/>
        </p:nvSpPr>
        <p:spPr>
          <a:xfrm>
            <a:off x="1162777" y="887213"/>
            <a:ext cx="7044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E404E10 Educación Superior 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1" name="Conector recto de flecha 60"/>
          <p:cNvCxnSpPr/>
          <p:nvPr/>
        </p:nvCxnSpPr>
        <p:spPr>
          <a:xfrm flipV="1">
            <a:off x="3581400" y="1594535"/>
            <a:ext cx="0" cy="457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de flecha 67"/>
          <p:cNvCxnSpPr/>
          <p:nvPr/>
        </p:nvCxnSpPr>
        <p:spPr>
          <a:xfrm flipH="1" flipV="1">
            <a:off x="7221928" y="2019379"/>
            <a:ext cx="880810" cy="2309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de flecha 70"/>
          <p:cNvCxnSpPr/>
          <p:nvPr/>
        </p:nvCxnSpPr>
        <p:spPr>
          <a:xfrm flipV="1">
            <a:off x="2444110" y="1547654"/>
            <a:ext cx="747972" cy="4355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de flecha 79"/>
          <p:cNvCxnSpPr/>
          <p:nvPr/>
        </p:nvCxnSpPr>
        <p:spPr>
          <a:xfrm flipH="1" flipV="1">
            <a:off x="5759340" y="1558630"/>
            <a:ext cx="312518" cy="19253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ángulo 81"/>
          <p:cNvSpPr/>
          <p:nvPr/>
        </p:nvSpPr>
        <p:spPr>
          <a:xfrm>
            <a:off x="4433413" y="2194716"/>
            <a:ext cx="958767" cy="60282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prstClr val="black"/>
                </a:solidFill>
              </a:rPr>
              <a:t>Menor separación familiar</a:t>
            </a:r>
          </a:p>
        </p:txBody>
      </p:sp>
      <p:sp>
        <p:nvSpPr>
          <p:cNvPr id="83" name="Rectángulo 82"/>
          <p:cNvSpPr/>
          <p:nvPr/>
        </p:nvSpPr>
        <p:spPr>
          <a:xfrm>
            <a:off x="1796972" y="2181839"/>
            <a:ext cx="852013" cy="60282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>
                <a:solidFill>
                  <a:prstClr val="black"/>
                </a:solidFill>
              </a:rPr>
              <a:t>Menor tensión </a:t>
            </a:r>
            <a:r>
              <a:rPr lang="es-MX" sz="1000" dirty="0">
                <a:solidFill>
                  <a:prstClr val="black"/>
                </a:solidFill>
              </a:rPr>
              <a:t>social</a:t>
            </a:r>
          </a:p>
        </p:txBody>
      </p:sp>
      <p:cxnSp>
        <p:nvCxnSpPr>
          <p:cNvPr id="93" name="Conector recto de flecha 92"/>
          <p:cNvCxnSpPr/>
          <p:nvPr/>
        </p:nvCxnSpPr>
        <p:spPr>
          <a:xfrm flipH="1" flipV="1">
            <a:off x="1140389" y="4500049"/>
            <a:ext cx="2" cy="14231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de flecha 93"/>
          <p:cNvCxnSpPr/>
          <p:nvPr/>
        </p:nvCxnSpPr>
        <p:spPr>
          <a:xfrm flipH="1" flipV="1">
            <a:off x="3155437" y="4516014"/>
            <a:ext cx="16238" cy="13170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de flecha 98"/>
          <p:cNvCxnSpPr/>
          <p:nvPr/>
        </p:nvCxnSpPr>
        <p:spPr>
          <a:xfrm flipV="1">
            <a:off x="7716195" y="4489337"/>
            <a:ext cx="10534" cy="138235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de flecha 99"/>
          <p:cNvCxnSpPr/>
          <p:nvPr/>
        </p:nvCxnSpPr>
        <p:spPr>
          <a:xfrm flipV="1">
            <a:off x="6379343" y="4500049"/>
            <a:ext cx="22156" cy="14231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cto de flecha 103"/>
          <p:cNvCxnSpPr/>
          <p:nvPr/>
        </p:nvCxnSpPr>
        <p:spPr>
          <a:xfrm flipH="1" flipV="1">
            <a:off x="2168551" y="4472143"/>
            <a:ext cx="2" cy="14231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3803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336</Words>
  <Application>Microsoft Office PowerPoint</Application>
  <PresentationFormat>Presentación en pantalla (4:3)</PresentationFormat>
  <Paragraphs>72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Alfredo Rivera Arce</dc:creator>
  <cp:lastModifiedBy>Usuario</cp:lastModifiedBy>
  <cp:revision>15</cp:revision>
  <cp:lastPrinted>2018-02-22T05:24:18Z</cp:lastPrinted>
  <dcterms:created xsi:type="dcterms:W3CDTF">2017-11-01T20:08:52Z</dcterms:created>
  <dcterms:modified xsi:type="dcterms:W3CDTF">2021-10-20T20:51:50Z</dcterms:modified>
</cp:coreProperties>
</file>